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5" r:id="rId3"/>
    <p:sldId id="279" r:id="rId4"/>
    <p:sldId id="282" r:id="rId5"/>
    <p:sldId id="280" r:id="rId6"/>
    <p:sldId id="281" r:id="rId7"/>
    <p:sldId id="283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76" r:id="rId16"/>
    <p:sldId id="274" r:id="rId17"/>
    <p:sldId id="275" r:id="rId18"/>
    <p:sldId id="263" r:id="rId19"/>
    <p:sldId id="265" r:id="rId20"/>
    <p:sldId id="266" r:id="rId21"/>
    <p:sldId id="267" r:id="rId22"/>
    <p:sldId id="264" r:id="rId23"/>
    <p:sldId id="273" r:id="rId24"/>
    <p:sldId id="272" r:id="rId25"/>
    <p:sldId id="268" r:id="rId26"/>
    <p:sldId id="269" r:id="rId27"/>
    <p:sldId id="270" r:id="rId28"/>
    <p:sldId id="271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AB73C-9AF2-45C7-B900-929E0145C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58A46-FCA7-4DAE-9866-2111A8DAF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1749C-6662-45E0-8E21-1934E6470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4E7-821C-4CA8-87DC-910FE7A6F491}" type="datetimeFigureOut">
              <a:rPr lang="en-AU" smtClean="0"/>
              <a:t>30/01/2022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54881-D255-4B34-9611-67A31580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FCA96-4B8B-4249-BF93-C2120DFB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7631-B5FF-4018-9A80-A1E342EAF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256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D173-60E4-4061-95D9-45CA824A4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B269A4-C0E9-426B-9413-F4A256D85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E6889-CDA8-4C19-B63C-ED9B15004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4E7-821C-4CA8-87DC-910FE7A6F491}" type="datetimeFigureOut">
              <a:rPr lang="en-AU" smtClean="0"/>
              <a:t>30/01/2022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4F46A-E8C1-447C-BB2E-05AC7AB5D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75BFC-9777-42D3-9A24-6FDA71E87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7631-B5FF-4018-9A80-A1E342EAF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325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6C9DA6-E83C-41A8-BFE6-F31D6FFCF5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D2204-23CA-493A-A47B-D38C5FBA2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7BA72-00B5-443F-B437-42AA6B2CA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4E7-821C-4CA8-87DC-910FE7A6F491}" type="datetimeFigureOut">
              <a:rPr lang="en-AU" smtClean="0"/>
              <a:t>30/01/2022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F654C-B4AB-42F0-BD8C-B6262F23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89861-7E5D-4BBA-8503-19B25837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7631-B5FF-4018-9A80-A1E342EAF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006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3D6DA-F61E-4B1B-A312-4CAC39FA2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27DC3-03AD-434A-BD3B-6FB726FE0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98E57-EEA6-4D3C-A7A2-4C6C30DE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4E7-821C-4CA8-87DC-910FE7A6F491}" type="datetimeFigureOut">
              <a:rPr lang="en-AU" smtClean="0"/>
              <a:t>30/01/2022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E0FB6-F576-40E7-ABB9-A5EF9FFD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1D30D-004A-4815-B27D-90536720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7631-B5FF-4018-9A80-A1E342EAF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833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4E197-2679-4286-AE83-BECB5AA0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8D728-2569-47FE-A31D-49AD08405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EDD42-FB37-4643-BB43-CC2BD1490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4E7-821C-4CA8-87DC-910FE7A6F491}" type="datetimeFigureOut">
              <a:rPr lang="en-AU" smtClean="0"/>
              <a:t>30/01/2022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266BE-1D78-48A3-902E-53055223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9E879-A80C-4322-882D-77CB2D59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7631-B5FF-4018-9A80-A1E342EAF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865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384D7-936E-4ABD-BFB8-E522AD677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82E5B-D1CB-44D7-BFF4-C672269BD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DEDDF-7E68-475B-A4E1-3D5C9D8B3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EA957-158D-410E-AA14-35E0039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4E7-821C-4CA8-87DC-910FE7A6F491}" type="datetimeFigureOut">
              <a:rPr lang="en-AU" smtClean="0"/>
              <a:t>30/01/2022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7A154-DAC7-433A-A320-5F38AE73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95312-7085-4BA1-9F9B-F022933BF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7631-B5FF-4018-9A80-A1E342EAF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755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3F39B-581A-4909-B1E6-48ECB73B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D10A3-99FF-4EB8-BD81-030172539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7CBC6-AFFB-400C-BBA2-865EED79E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8A00D-7E5F-4EC8-9F33-164FB44CF9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A72D4-6DF2-4CC8-AC2F-DB8440AC0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D05074-F18A-4E24-B9EB-613E6D4E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4E7-821C-4CA8-87DC-910FE7A6F491}" type="datetimeFigureOut">
              <a:rPr lang="en-AU" smtClean="0"/>
              <a:t>30/01/2022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4FB67B-E318-43E6-BA6D-3A617C387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DBF2A6-1BDC-44FE-94FA-2CF9DAB6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7631-B5FF-4018-9A80-A1E342EAF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305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FB1B8-B06F-40F4-8990-470F44ABE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476DE-BD2B-4916-884A-30B29D23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4E7-821C-4CA8-87DC-910FE7A6F491}" type="datetimeFigureOut">
              <a:rPr lang="en-AU" smtClean="0"/>
              <a:t>30/01/2022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C8C77-C927-442E-837E-F0FE4F92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F2AF4-B668-4DFA-BB2E-995E1C98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7631-B5FF-4018-9A80-A1E342EAF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21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47966F-F42E-421B-A4BF-AD8F6C6C9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4E7-821C-4CA8-87DC-910FE7A6F491}" type="datetimeFigureOut">
              <a:rPr lang="en-AU" smtClean="0"/>
              <a:t>30/01/2022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AF48B-A15D-4992-A556-6B7DC08E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3CCC4-8F06-43C0-B212-3074129D4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7631-B5FF-4018-9A80-A1E342EAF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103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D889-D20C-49E9-B9C2-685C0933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4A9D9-E925-4D95-84E5-FCF35787F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90A96-126A-4AA1-BB3E-F25468068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543CB-387C-4738-A505-21E72C6F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4E7-821C-4CA8-87DC-910FE7A6F491}" type="datetimeFigureOut">
              <a:rPr lang="en-AU" smtClean="0"/>
              <a:t>30/01/2022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E4C6E-F0CB-4EE8-8385-D53A22B8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B4A3A-163F-4432-949C-681D1848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7631-B5FF-4018-9A80-A1E342EAF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098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4FBC5-41AF-4D6C-A5BE-EAD224AB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E81F76-C11F-4D76-9338-CE7637CE42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46424-A8EC-4E3D-96F0-EC3F8B7A1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9A97E-0D03-4E8B-AA24-09FD57EBB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4E7-821C-4CA8-87DC-910FE7A6F491}" type="datetimeFigureOut">
              <a:rPr lang="en-AU" smtClean="0"/>
              <a:t>30/01/2022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743A6-10D1-4755-8BDC-117E92F47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9478B-C4FE-467A-A6DC-4F42C163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7631-B5FF-4018-9A80-A1E342EAF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864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4AAE25-C44C-4A6F-A738-4B22C8B5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5FA7C-DB1C-468F-B376-245F36F78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74F4B-AB97-4131-8401-04369930DF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044E7-821C-4CA8-87DC-910FE7A6F491}" type="datetimeFigureOut">
              <a:rPr lang="en-AU" smtClean="0"/>
              <a:t>30/01/2022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D81C7-3514-45E0-A59C-4194F0590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B1BB8-128A-4C33-8CEC-3E3010B01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F7631-B5FF-4018-9A80-A1E342EAF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486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6600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مستطيل 6"/>
          <p:cNvSpPr/>
          <p:nvPr/>
        </p:nvSpPr>
        <p:spPr>
          <a:xfrm>
            <a:off x="152400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312" y="5849252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5605800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35" y="5656361"/>
            <a:ext cx="6334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6131787"/>
            <a:ext cx="676275" cy="70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2361335" y="5721726"/>
            <a:ext cx="3664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References as in the workbook and classroom. 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2367257" y="6131787"/>
            <a:ext cx="711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For more detailed instruction, any question, cases need help please  contact block  leader at the CRC Google classroom or email.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3055498" y="764705"/>
            <a:ext cx="5736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Cardiorespiratory Care Block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2136051" y="2807857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cs typeface="Times New Roman" pitchFamily="18" charset="0"/>
              </a:rPr>
              <a:t>CRC Block Staff:</a:t>
            </a:r>
          </a:p>
          <a:p>
            <a:r>
              <a:rPr lang="en-US" b="1" dirty="0"/>
              <a:t>Dr Rehab A. Jaafer (block leader)                           </a:t>
            </a:r>
          </a:p>
          <a:p>
            <a:r>
              <a:rPr lang="en-US" b="1" dirty="0"/>
              <a:t> </a:t>
            </a:r>
          </a:p>
        </p:txBody>
      </p:sp>
      <p:sp>
        <p:nvSpPr>
          <p:cNvPr id="20" name="مستطيل 19"/>
          <p:cNvSpPr/>
          <p:nvPr/>
        </p:nvSpPr>
        <p:spPr>
          <a:xfrm rot="10800000">
            <a:off x="1524000" y="-1385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مربع نص 1"/>
          <p:cNvSpPr txBox="1"/>
          <p:nvPr/>
        </p:nvSpPr>
        <p:spPr>
          <a:xfrm>
            <a:off x="2646604" y="1418676"/>
            <a:ext cx="8215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Infective </a:t>
            </a:r>
            <a:r>
              <a:rPr lang="en-US" sz="2800" b="1" dirty="0"/>
              <a:t>Endocarditis and </a:t>
            </a:r>
            <a:r>
              <a:rPr lang="en-US" sz="2800" b="1" dirty="0" smtClean="0"/>
              <a:t>Rheumatic </a:t>
            </a:r>
            <a:r>
              <a:rPr lang="en-US" sz="2800" b="1" dirty="0"/>
              <a:t>Fever</a:t>
            </a:r>
          </a:p>
          <a:p>
            <a:r>
              <a:rPr lang="en-US" sz="2400" b="1" dirty="0" smtClean="0"/>
              <a:t>Lecturer </a:t>
            </a:r>
            <a:r>
              <a:rPr lang="en-US" sz="2400" b="1" dirty="0"/>
              <a:t>Dr. </a:t>
            </a:r>
            <a:r>
              <a:rPr lang="en-US" sz="2400" b="1" dirty="0" err="1"/>
              <a:t>Firas</a:t>
            </a:r>
            <a:r>
              <a:rPr lang="en-US" sz="2400" b="1" dirty="0"/>
              <a:t> Rashid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107815" y="3348036"/>
            <a:ext cx="220816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Dr Nawal Mustafa</a:t>
            </a:r>
          </a:p>
          <a:p>
            <a:r>
              <a:rPr lang="en-US" b="1" dirty="0"/>
              <a:t>Dr Zainab Almnaseer</a:t>
            </a:r>
          </a:p>
          <a:p>
            <a:r>
              <a:rPr lang="en-US" b="1" dirty="0"/>
              <a:t>Dr </a:t>
            </a:r>
            <a:r>
              <a:rPr lang="en-US" b="1" dirty="0" err="1"/>
              <a:t>Firas</a:t>
            </a:r>
            <a:r>
              <a:rPr lang="en-US" b="1" dirty="0"/>
              <a:t> </a:t>
            </a:r>
            <a:r>
              <a:rPr lang="en-US" b="1" strike="sngStrike" dirty="0" smtClean="0"/>
              <a:t>Rashid</a:t>
            </a:r>
            <a:endParaRPr lang="en-US" b="1" strike="sngStrike" dirty="0"/>
          </a:p>
          <a:p>
            <a:r>
              <a:rPr lang="en-US" b="1" dirty="0"/>
              <a:t>Dr Ammar Saleh</a:t>
            </a:r>
          </a:p>
          <a:p>
            <a:r>
              <a:rPr lang="en-US" b="1" dirty="0"/>
              <a:t>Dr Farqad Alhamdani</a:t>
            </a:r>
          </a:p>
          <a:p>
            <a:r>
              <a:rPr lang="en-US" b="1" dirty="0"/>
              <a:t>Dr Ban M. Saleh</a:t>
            </a:r>
          </a:p>
          <a:p>
            <a:r>
              <a:rPr lang="en-US" b="1" dirty="0"/>
              <a:t>Dr Amani Namaa</a:t>
            </a:r>
          </a:p>
          <a:p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6598278" y="3068960"/>
            <a:ext cx="2660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Dr Assad Hassan                                </a:t>
            </a:r>
          </a:p>
          <a:p>
            <a:r>
              <a:rPr lang="en-US" b="1" dirty="0"/>
              <a:t>Dr Kadhum Saleh </a:t>
            </a:r>
          </a:p>
          <a:p>
            <a:r>
              <a:rPr lang="en-US" b="1" dirty="0"/>
              <a:t>Dr Ahmed Qassim</a:t>
            </a:r>
          </a:p>
          <a:p>
            <a:r>
              <a:rPr lang="en-US" b="1" dirty="0"/>
              <a:t>Dr Mohammed Taha                 </a:t>
            </a:r>
          </a:p>
          <a:p>
            <a:r>
              <a:rPr lang="en-US" b="1" dirty="0"/>
              <a:t>Dr Safa Asaad</a:t>
            </a:r>
          </a:p>
          <a:p>
            <a:r>
              <a:rPr lang="en-US" b="1" dirty="0"/>
              <a:t>Dr Mustafa Ghazi                               </a:t>
            </a:r>
          </a:p>
          <a:p>
            <a:r>
              <a:rPr lang="en-US" b="1" dirty="0"/>
              <a:t>Dr Hussain Abdulameer           </a:t>
            </a:r>
          </a:p>
          <a:p>
            <a:r>
              <a:rPr lang="en-US" b="1" dirty="0"/>
              <a:t>Dr Ilham Mohammed</a:t>
            </a:r>
          </a:p>
        </p:txBody>
      </p:sp>
    </p:spTree>
    <p:extLst>
      <p:ext uri="{BB962C8B-B14F-4D97-AF65-F5344CB8AC3E}">
        <p14:creationId xmlns:p14="http://schemas.microsoft.com/office/powerpoint/2010/main" val="19743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A9FE6-84DC-4A72-8F31-EB889911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88D27-D3AE-4931-B8B8-206645B33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Half of patients with IE are over 60 year old.</a:t>
            </a:r>
          </a:p>
          <a:p>
            <a:r>
              <a:rPr lang="en-AU" dirty="0"/>
              <a:t>Mortality is 20% of patients (highest with prosthetic valve IE</a:t>
            </a:r>
          </a:p>
          <a:p>
            <a:pPr marL="0" indent="0">
              <a:buNone/>
            </a:pPr>
            <a:r>
              <a:rPr lang="en-AU" dirty="0"/>
              <a:t>and antibiotic-resistant organisms)</a:t>
            </a:r>
          </a:p>
          <a:p>
            <a:endParaRPr lang="en-AU" dirty="0"/>
          </a:p>
          <a:p>
            <a:r>
              <a:rPr lang="en-AU" dirty="0"/>
              <a:t>Underlying causes are : 1. Rheumatic heart diseases (24%).</a:t>
            </a:r>
          </a:p>
          <a:p>
            <a:pPr marL="0" indent="0">
              <a:buNone/>
            </a:pPr>
            <a:r>
              <a:rPr lang="en-AU" dirty="0"/>
              <a:t>                                             2. Congenital heart diseases (19%).</a:t>
            </a:r>
          </a:p>
          <a:p>
            <a:pPr marL="0" indent="0">
              <a:buNone/>
            </a:pPr>
            <a:r>
              <a:rPr lang="en-AU" dirty="0"/>
              <a:t>                                             3. Other cardiac anomalies (e.g. calcified  </a:t>
            </a:r>
          </a:p>
          <a:p>
            <a:pPr marL="0" indent="0">
              <a:buNone/>
            </a:pPr>
            <a:r>
              <a:rPr lang="en-AU" dirty="0"/>
              <a:t>                                                 aortic valve or mitral valve prolapse (25%).</a:t>
            </a:r>
          </a:p>
          <a:p>
            <a:pPr marL="0" indent="0">
              <a:buNone/>
            </a:pPr>
            <a:r>
              <a:rPr lang="en-AU" dirty="0"/>
              <a:t>                                             4. No cardiac anomalies (32%).</a:t>
            </a:r>
          </a:p>
        </p:txBody>
      </p:sp>
    </p:spTree>
    <p:extLst>
      <p:ext uri="{BB962C8B-B14F-4D97-AF65-F5344CB8AC3E}">
        <p14:creationId xmlns:p14="http://schemas.microsoft.com/office/powerpoint/2010/main" val="3652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425E-B016-4E8E-A966-2728AD55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65E10-C2D2-41DF-ACCB-CC727207F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main lesions of IE are the </a:t>
            </a:r>
            <a:r>
              <a:rPr lang="en-AU" b="1" i="1" u="sng" dirty="0"/>
              <a:t>vegetations</a:t>
            </a:r>
            <a:r>
              <a:rPr lang="en-AU" dirty="0"/>
              <a:t> which are infected masses consist of microorganisms, platelets and fibrin; causing damage to the local structures, obstruction or embolization.</a:t>
            </a:r>
          </a:p>
          <a:p>
            <a:endParaRPr lang="en-AU" dirty="0"/>
          </a:p>
          <a:p>
            <a:r>
              <a:rPr lang="en-AU" dirty="0"/>
              <a:t>Vegetations are formed mainly at cardiac tissue with pre-existing damage due to high pressure blood jet (e.g. VSD, MR, AR) while the risk is low in lesions with low pressure blood jet (e.g. ASD).</a:t>
            </a:r>
          </a:p>
          <a:p>
            <a:endParaRPr lang="en-AU" dirty="0"/>
          </a:p>
          <a:p>
            <a:pPr marL="514350" indent="-514350">
              <a:buAutoNum type="arabicPeriod"/>
            </a:pP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416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C39C-63FA-4608-8F67-34E8AADF4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8679-7273-4499-94BA-4D93E03B9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Microorganisms causing IE can reach blood stream through either: </a:t>
            </a:r>
          </a:p>
          <a:p>
            <a:pPr marL="514350" indent="-514350">
              <a:buAutoNum type="arabicPeriod"/>
            </a:pPr>
            <a:r>
              <a:rPr lang="en-AU" dirty="0"/>
              <a:t>Oral cavity during chewing, brushing or dental treatment --(streptococci);</a:t>
            </a:r>
          </a:p>
          <a:p>
            <a:pPr marL="514350" indent="-514350">
              <a:buAutoNum type="arabicPeriod"/>
            </a:pPr>
            <a:r>
              <a:rPr lang="en-AU" dirty="0"/>
              <a:t>Bowel or urinary tracts--(enterococci);</a:t>
            </a:r>
          </a:p>
          <a:p>
            <a:pPr marL="514350" indent="-514350">
              <a:buAutoNum type="arabicPeriod"/>
            </a:pPr>
            <a:r>
              <a:rPr lang="en-AU" dirty="0"/>
              <a:t>Skin with cutaneous lesions, abscesses or IV access sites including central line and IV drug abuse)--(staphylococci);</a:t>
            </a:r>
          </a:p>
          <a:p>
            <a:pPr marL="514350" indent="-514350">
              <a:buAutoNum type="arabicPeriod"/>
            </a:pPr>
            <a:r>
              <a:rPr lang="en-AU" dirty="0"/>
              <a:t>Post-operative cardiac surgery--(coagulase-negative staphylococci);</a:t>
            </a:r>
          </a:p>
          <a:p>
            <a:pPr marL="514350" indent="-514350">
              <a:buAutoNum type="arabicPeriod"/>
            </a:pPr>
            <a:r>
              <a:rPr lang="en-AU" dirty="0"/>
              <a:t>Animal contact--(Coxiella </a:t>
            </a:r>
            <a:r>
              <a:rPr lang="en-AU" dirty="0" err="1"/>
              <a:t>burnetii</a:t>
            </a:r>
            <a:r>
              <a:rPr lang="en-AU" dirty="0"/>
              <a:t>, Brucella);</a:t>
            </a:r>
          </a:p>
          <a:p>
            <a:pPr marL="514350" indent="-514350">
              <a:buAutoNum type="arabicPeriod"/>
            </a:pPr>
            <a:endParaRPr lang="en-AU" dirty="0"/>
          </a:p>
          <a:p>
            <a:pPr marL="514350" indent="-514350"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50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AEFE2-537F-42AB-B8BC-C71625AC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1" u="sng" dirty="0"/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BAB1-7B91-4DDE-8998-0BEE6E7FA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i="1" u="sng" dirty="0"/>
              <a:t>Acute endocarditis</a:t>
            </a:r>
          </a:p>
          <a:p>
            <a:r>
              <a:rPr lang="en-AU" dirty="0"/>
              <a:t>Patients present with severe febrile illness with prominent or changing cardiac murmur and petechiae. 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The course of IE may be fulminant with embolic events are common and abscess may be detected on echocardiography. Heart failure and renal impairment can develop rapidly.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There are no stigmata of chronic IE. </a:t>
            </a:r>
          </a:p>
        </p:txBody>
      </p:sp>
    </p:spTree>
    <p:extLst>
      <p:ext uri="{BB962C8B-B14F-4D97-AF65-F5344CB8AC3E}">
        <p14:creationId xmlns:p14="http://schemas.microsoft.com/office/powerpoint/2010/main" val="10765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1562D-6F67-420B-8C48-AEBFF9B02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F7A4C-7520-4135-AF4C-6CD507499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0087"/>
            <a:ext cx="10515600" cy="56468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b="1" i="1" u="sng" dirty="0"/>
              <a:t>Subacute endocarditis</a:t>
            </a:r>
          </a:p>
          <a:p>
            <a:r>
              <a:rPr lang="en-AU" dirty="0"/>
              <a:t>Most common presentation is that of patient with underlying heart disease </a:t>
            </a:r>
          </a:p>
          <a:p>
            <a:pPr marL="0" indent="0">
              <a:buNone/>
            </a:pPr>
            <a:r>
              <a:rPr lang="en-AU" dirty="0"/>
              <a:t>(valvular or congenital) develops persistent fever, fatigue, night sweat, weight loss, </a:t>
            </a:r>
          </a:p>
          <a:p>
            <a:pPr marL="0" indent="0">
              <a:buNone/>
            </a:pPr>
            <a:r>
              <a:rPr lang="en-AU" dirty="0"/>
              <a:t>new signs of valve dysfunction or heart failure.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Other presentations are embolic stroke, peripheral arterial embolism; and</a:t>
            </a:r>
          </a:p>
          <a:p>
            <a:pPr marL="0" indent="0">
              <a:buNone/>
            </a:pPr>
            <a:r>
              <a:rPr lang="en-AU" dirty="0"/>
              <a:t>purpura and petechial haemorrhages (skin &amp; mucus membranes).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Peripheral signs of IE are </a:t>
            </a:r>
          </a:p>
          <a:p>
            <a:pPr marL="0" indent="0">
              <a:buNone/>
            </a:pPr>
            <a:r>
              <a:rPr lang="en-AU" dirty="0"/>
              <a:t>Splinter haemorrhages (longitudinal linear haemorrhages under the finger and toe nails), </a:t>
            </a:r>
          </a:p>
          <a:p>
            <a:pPr marL="0" indent="0">
              <a:buNone/>
            </a:pPr>
            <a:r>
              <a:rPr lang="en-AU" dirty="0"/>
              <a:t>Osler's nodes (tender nodules at finger tips or thenar eminence), </a:t>
            </a:r>
          </a:p>
          <a:p>
            <a:pPr marL="0" indent="0">
              <a:buNone/>
            </a:pPr>
            <a:r>
              <a:rPr lang="en-AU" dirty="0"/>
              <a:t>Jane way lesions (painless macules at the thenar or hypothenar aspects of the palm or sole), </a:t>
            </a:r>
          </a:p>
          <a:p>
            <a:pPr marL="0" indent="0">
              <a:buNone/>
            </a:pPr>
            <a:r>
              <a:rPr lang="en-AU" dirty="0"/>
              <a:t>finger clubbing </a:t>
            </a:r>
          </a:p>
          <a:p>
            <a:pPr marL="0" indent="0">
              <a:buNone/>
            </a:pPr>
            <a:r>
              <a:rPr lang="en-AU" dirty="0"/>
              <a:t>splenomegaly.</a:t>
            </a:r>
          </a:p>
        </p:txBody>
      </p:sp>
    </p:spTree>
    <p:extLst>
      <p:ext uri="{BB962C8B-B14F-4D97-AF65-F5344CB8AC3E}">
        <p14:creationId xmlns:p14="http://schemas.microsoft.com/office/powerpoint/2010/main" val="1233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7C2D5-A632-4176-98F5-17A3F54C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BFE37-DB52-47A1-9C0E-8741AD9ED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i="1" u="sng" dirty="0"/>
              <a:t>Post-operative endocarditis</a:t>
            </a:r>
          </a:p>
          <a:p>
            <a:r>
              <a:rPr lang="en-AU" dirty="0"/>
              <a:t>Unexplained fever in a patient with history of heart valve surgery presenting as subacute or acute endocarditis depending on the virulence of the organism. </a:t>
            </a:r>
          </a:p>
          <a:p>
            <a:r>
              <a:rPr lang="en-AU" dirty="0"/>
              <a:t>The infection usually involves the valve ring. </a:t>
            </a:r>
          </a:p>
          <a:p>
            <a:r>
              <a:rPr lang="en-AU" dirty="0"/>
              <a:t>Morbidity and mortality are high and revision surgery is often required. </a:t>
            </a:r>
          </a:p>
          <a:p>
            <a:r>
              <a:rPr lang="en-AU" dirty="0"/>
              <a:t>Causative organisms are similar to that seen in native valve disease (early post operative is due to a coagulase-negative staphylococcus)</a:t>
            </a:r>
          </a:p>
        </p:txBody>
      </p:sp>
    </p:spTree>
    <p:extLst>
      <p:ext uri="{BB962C8B-B14F-4D97-AF65-F5344CB8AC3E}">
        <p14:creationId xmlns:p14="http://schemas.microsoft.com/office/powerpoint/2010/main" val="22678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CC30B-956A-478C-9180-B4D5FFAB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Common Peripheral Manifestations of Infective Endocarditis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FFB4CF-1C28-4F82-B3AB-752473F7D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3" y="1184252"/>
            <a:ext cx="5753686" cy="4386554"/>
          </a:xfrm>
        </p:spPr>
      </p:pic>
    </p:spTree>
    <p:extLst>
      <p:ext uri="{BB962C8B-B14F-4D97-AF65-F5344CB8AC3E}">
        <p14:creationId xmlns:p14="http://schemas.microsoft.com/office/powerpoint/2010/main" val="18867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C6FA3-4499-4E6A-98E0-ABB8D4C5F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973BE5B4-6C4E-45F2-BF51-6A6E94BA7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12875"/>
            <a:ext cx="5437118" cy="5480000"/>
          </a:xfrm>
        </p:spPr>
      </p:pic>
    </p:spTree>
    <p:extLst>
      <p:ext uri="{BB962C8B-B14F-4D97-AF65-F5344CB8AC3E}">
        <p14:creationId xmlns:p14="http://schemas.microsoft.com/office/powerpoint/2010/main" val="32819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A263-C0F4-4C1F-BC39-AFF0A44D8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i="1" u="sng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0F240-AAFD-4DB9-857A-13E555F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217"/>
            <a:ext cx="10515600" cy="48517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1" i="1" u="sng" dirty="0"/>
              <a:t>1. Blood culture: </a:t>
            </a:r>
            <a:r>
              <a:rPr lang="en-AU" dirty="0"/>
              <a:t>used to identify the causative microorganism and guide antibiotic therapy (culture and sensitivity).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Using strict antiseptic measures, 3-6 sets of blood cultures should be taken from peripheral sites before starting antibiotic therapy and no need to wait febrile episodes.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Already inserted central venous catheter should not be used for getting blood culture.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Both aerobic and anaerobic cultures media should be available.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4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315BA-7E05-4BBE-B4EF-25B1FF5B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56C61-843D-4878-B139-ECAC4FF01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i="1" u="sng" dirty="0"/>
              <a:t>2. Echocardiography: </a:t>
            </a:r>
            <a:r>
              <a:rPr lang="en-AU" dirty="0"/>
              <a:t>used for detection and follow up of vegetations, assessment of valve damage; and detection of abscess formation.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Sensitivity of transthoracic echocardiography is about 65% (detect vegetations up to 2-4 mm) while that of transesophageal echocardiography is 90% (up to 1-1.5 mm vegetations). 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Absence of vegetation by echocardiography dose not exclude the diagnosis of IE. </a:t>
            </a:r>
          </a:p>
        </p:txBody>
      </p:sp>
    </p:spTree>
    <p:extLst>
      <p:ext uri="{BB962C8B-B14F-4D97-AF65-F5344CB8AC3E}">
        <p14:creationId xmlns:p14="http://schemas.microsoft.com/office/powerpoint/2010/main" val="14020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6600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52400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312" y="5849252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5605800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35" y="5656361"/>
            <a:ext cx="6334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6131787"/>
            <a:ext cx="676275" cy="70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2361335" y="5721726"/>
            <a:ext cx="3664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References as in the workbook and classroom. 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2367257" y="6131787"/>
            <a:ext cx="711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For more detailed instruction, any question, cases need help please  contact block  leader at the CRC Google classroom or email.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3055497" y="764705"/>
            <a:ext cx="5831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CardioRespiratory</a:t>
            </a:r>
            <a:r>
              <a:rPr lang="en-US" sz="3600" b="1" dirty="0"/>
              <a:t> </a:t>
            </a:r>
            <a:r>
              <a:rPr lang="en-US" sz="3600" b="1" dirty="0"/>
              <a:t>Care Block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2136051" y="2807856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cs typeface="Times New Roman" pitchFamily="18" charset="0"/>
              </a:rPr>
              <a:t>CRC Block Staff:</a:t>
            </a:r>
          </a:p>
          <a:p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 err="1"/>
              <a:t>Firas</a:t>
            </a:r>
            <a:r>
              <a:rPr lang="en-US" b="1" dirty="0"/>
              <a:t> Rashid </a:t>
            </a:r>
            <a:r>
              <a:rPr lang="en-US" b="1" smtClean="0"/>
              <a:t>Sayel</a:t>
            </a:r>
            <a:r>
              <a:rPr lang="en-US" b="1" dirty="0" smtClean="0"/>
              <a:t> </a:t>
            </a:r>
            <a:r>
              <a:rPr lang="en-US" b="1" dirty="0"/>
              <a:t>(block leader)                       </a:t>
            </a:r>
            <a:endParaRPr lang="en-US" b="1" dirty="0"/>
          </a:p>
          <a:p>
            <a:r>
              <a:rPr lang="en-US" b="1" dirty="0"/>
              <a:t>    </a:t>
            </a:r>
            <a:endParaRPr lang="en-US" b="1" dirty="0"/>
          </a:p>
          <a:p>
            <a:r>
              <a:rPr lang="en-US" b="1" dirty="0"/>
              <a:t> 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152400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2751612" y="1254396"/>
            <a:ext cx="7985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Lecture </a:t>
            </a:r>
            <a:r>
              <a:rPr lang="en-US" sz="2400" b="1" dirty="0" smtClean="0"/>
              <a:t>title: Infective </a:t>
            </a:r>
            <a:r>
              <a:rPr lang="en-US" sz="2400" b="1" dirty="0"/>
              <a:t>Endocarditis and Rheumatic Fever</a:t>
            </a:r>
          </a:p>
          <a:p>
            <a:r>
              <a:rPr lang="en-US" sz="2400" b="1" dirty="0" smtClean="0"/>
              <a:t>Date: 31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January 2022</a:t>
            </a:r>
            <a:endParaRPr lang="en-US" sz="2400" b="1" dirty="0"/>
          </a:p>
          <a:p>
            <a:r>
              <a:rPr lang="en-US" sz="2400" b="1" dirty="0" err="1" smtClean="0"/>
              <a:t>Dr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Firas</a:t>
            </a:r>
            <a:r>
              <a:rPr lang="en-US" sz="2400" b="1" dirty="0" smtClean="0"/>
              <a:t> Rashid </a:t>
            </a:r>
            <a:r>
              <a:rPr lang="en-US" sz="2400" b="1" dirty="0" err="1" smtClean="0"/>
              <a:t>Sayel</a:t>
            </a:r>
            <a:endParaRPr lang="en-US" sz="2400" b="1" dirty="0"/>
          </a:p>
          <a:p>
            <a:endParaRPr lang="en-US" sz="2400" b="1" dirty="0"/>
          </a:p>
        </p:txBody>
      </p:sp>
      <p:sp>
        <p:nvSpPr>
          <p:cNvPr id="4" name="مستطيل 3"/>
          <p:cNvSpPr/>
          <p:nvPr/>
        </p:nvSpPr>
        <p:spPr>
          <a:xfrm>
            <a:off x="2107815" y="3348037"/>
            <a:ext cx="220816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Dr. Ahmed Bader</a:t>
            </a:r>
          </a:p>
          <a:p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/>
              <a:t>Nawal Mustafa</a:t>
            </a:r>
          </a:p>
          <a:p>
            <a:r>
              <a:rPr lang="en-US" b="1" dirty="0"/>
              <a:t>Dr Zainab Almnaseer</a:t>
            </a:r>
          </a:p>
          <a:p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/>
              <a:t>Farqad Alhamdani</a:t>
            </a:r>
          </a:p>
          <a:p>
            <a:r>
              <a:rPr lang="en-US" b="1" dirty="0"/>
              <a:t>Dr Ban M. Saleh</a:t>
            </a:r>
          </a:p>
          <a:p>
            <a:r>
              <a:rPr lang="en-US" b="1" dirty="0"/>
              <a:t>Dr Amani </a:t>
            </a:r>
            <a:r>
              <a:rPr lang="en-US" b="1" dirty="0" err="1"/>
              <a:t>Namaa</a:t>
            </a:r>
            <a:endParaRPr lang="en-US" b="1" dirty="0"/>
          </a:p>
          <a:p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6598278" y="3068960"/>
            <a:ext cx="2660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Dr. Mohammed </a:t>
            </a:r>
            <a:r>
              <a:rPr lang="en-US" b="1" dirty="0" err="1"/>
              <a:t>Adil</a:t>
            </a:r>
            <a:endParaRPr lang="en-US" b="1" dirty="0"/>
          </a:p>
          <a:p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/>
              <a:t>Assad Hassan                                </a:t>
            </a:r>
          </a:p>
          <a:p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/>
              <a:t>Ahmed Qassim</a:t>
            </a:r>
          </a:p>
          <a:p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/>
              <a:t>Safa Asaad</a:t>
            </a:r>
          </a:p>
          <a:p>
            <a:r>
              <a:rPr lang="en-US" b="1" dirty="0"/>
              <a:t>Dr Mustafa Ghazi                               </a:t>
            </a:r>
          </a:p>
          <a:p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 err="1"/>
              <a:t>Ilham</a:t>
            </a:r>
            <a:r>
              <a:rPr lang="en-US" b="1" dirty="0"/>
              <a:t> </a:t>
            </a:r>
            <a:r>
              <a:rPr lang="en-US" b="1" dirty="0"/>
              <a:t>Mohammed</a:t>
            </a:r>
          </a:p>
          <a:p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 err="1"/>
              <a:t>Zainab</a:t>
            </a:r>
            <a:r>
              <a:rPr lang="en-US" b="1" dirty="0"/>
              <a:t> </a:t>
            </a:r>
            <a:r>
              <a:rPr lang="en-US" b="1" dirty="0" err="1"/>
              <a:t>Muzahim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44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94C62-C528-4343-AB01-6834031DA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4AEE2-CED7-40B6-826B-5F1C64249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i="1" u="sng" dirty="0"/>
              <a:t>3.Haematological and biochemical tests: common finding include </a:t>
            </a:r>
            <a:r>
              <a:rPr lang="en-AU" dirty="0" err="1"/>
              <a:t>include</a:t>
            </a:r>
            <a:endParaRPr lang="en-AU" dirty="0"/>
          </a:p>
          <a:p>
            <a:r>
              <a:rPr lang="en-AU" dirty="0"/>
              <a:t>   ESR and CRP.</a:t>
            </a:r>
          </a:p>
          <a:p>
            <a:r>
              <a:rPr lang="en-AU" dirty="0"/>
              <a:t>Normocytic normochromic anaemia.</a:t>
            </a:r>
          </a:p>
          <a:p>
            <a:r>
              <a:rPr lang="en-AU" dirty="0"/>
              <a:t>Leucocytosis.</a:t>
            </a:r>
          </a:p>
          <a:p>
            <a:r>
              <a:rPr lang="en-AU" dirty="0"/>
              <a:t>Proteinuria.</a:t>
            </a:r>
          </a:p>
          <a:p>
            <a:r>
              <a:rPr lang="en-AU" dirty="0"/>
              <a:t>Microscopic Haematuria.</a:t>
            </a:r>
          </a:p>
          <a:p>
            <a:endParaRPr lang="en-AU" dirty="0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74CB8A9A-AB7B-42DF-9A74-BB66B7EEB7CB}"/>
              </a:ext>
            </a:extLst>
          </p:cNvPr>
          <p:cNvSpPr/>
          <p:nvPr/>
        </p:nvSpPr>
        <p:spPr>
          <a:xfrm>
            <a:off x="1232452" y="2620618"/>
            <a:ext cx="159027" cy="4505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12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60737-CD18-469A-B190-8FC2EE4C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03C2-452B-4600-B00D-67F778234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i="1" u="sng" dirty="0"/>
              <a:t>4. ECG: </a:t>
            </a:r>
            <a:r>
              <a:rPr lang="en-AU" dirty="0"/>
              <a:t>AV block (with aortic root abscess) or MI (due to embolization of vegetations to coronary circulation).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i="1" u="sng" dirty="0"/>
              <a:t>5. CXR: </a:t>
            </a:r>
            <a:r>
              <a:rPr lang="en-AU" dirty="0"/>
              <a:t>cardiomegaly (due to heart failure).</a:t>
            </a:r>
          </a:p>
        </p:txBody>
      </p:sp>
    </p:spTree>
    <p:extLst>
      <p:ext uri="{BB962C8B-B14F-4D97-AF65-F5344CB8AC3E}">
        <p14:creationId xmlns:p14="http://schemas.microsoft.com/office/powerpoint/2010/main" val="19015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62819-A4C3-46F5-AE90-2CAE0B6A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57658"/>
          </a:xfrm>
        </p:spPr>
        <p:txBody>
          <a:bodyPr>
            <a:noAutofit/>
          </a:bodyPr>
          <a:lstStyle/>
          <a:p>
            <a:r>
              <a:rPr lang="en-AU" sz="2400" b="1" i="1" u="sng" dirty="0"/>
              <a:t>Modified Duke criteria</a:t>
            </a:r>
            <a:r>
              <a:rPr lang="en-AU" sz="2400" dirty="0"/>
              <a:t>: </a:t>
            </a:r>
            <a:br>
              <a:rPr lang="en-AU" sz="2400" dirty="0"/>
            </a:br>
            <a:r>
              <a:rPr lang="en-AU" sz="2400" b="1" dirty="0"/>
              <a:t>Definite IE: </a:t>
            </a:r>
            <a:r>
              <a:rPr lang="en-AU" sz="2400" dirty="0"/>
              <a:t>two major, OR one major and three minor, OR five minor </a:t>
            </a:r>
            <a:br>
              <a:rPr lang="en-AU" sz="2400" dirty="0"/>
            </a:br>
            <a:r>
              <a:rPr lang="en-AU" sz="2400" b="1" dirty="0"/>
              <a:t>Possible IE</a:t>
            </a:r>
            <a:r>
              <a:rPr lang="en-AU" sz="2400" dirty="0"/>
              <a:t>: one major and one minor OR three minor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0D602-EF2D-49A2-AB26-D0589864B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765"/>
            <a:ext cx="10515600" cy="45601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b="1" i="1" u="sng" dirty="0"/>
              <a:t>Major criteria</a:t>
            </a:r>
          </a:p>
          <a:p>
            <a:pPr marL="0" indent="0">
              <a:buNone/>
            </a:pPr>
            <a:r>
              <a:rPr lang="en-AU" b="1" dirty="0"/>
              <a:t>1. Positive blood culture</a:t>
            </a:r>
          </a:p>
          <a:p>
            <a:r>
              <a:rPr lang="en-AU" dirty="0"/>
              <a:t>Typical microorganisms consistent with IE from 2 separate blood cultures:</a:t>
            </a:r>
          </a:p>
          <a:p>
            <a:pPr marL="0" indent="0">
              <a:buNone/>
            </a:pPr>
            <a:r>
              <a:rPr lang="en-AU" dirty="0"/>
              <a:t>( </a:t>
            </a:r>
            <a:r>
              <a:rPr lang="en-AU" dirty="0" err="1"/>
              <a:t>Viridans</a:t>
            </a:r>
            <a:r>
              <a:rPr lang="en-AU" dirty="0"/>
              <a:t> streptococci, Streptococcus </a:t>
            </a:r>
            <a:r>
              <a:rPr lang="en-AU" dirty="0" err="1"/>
              <a:t>bovis</a:t>
            </a:r>
            <a:r>
              <a:rPr lang="en-AU" dirty="0"/>
              <a:t>, HACEK group (Haemophilus spp., </a:t>
            </a:r>
          </a:p>
          <a:p>
            <a:pPr marL="0" indent="0">
              <a:buNone/>
            </a:pPr>
            <a:r>
              <a:rPr lang="en-AU" dirty="0" err="1"/>
              <a:t>Actinobacillus</a:t>
            </a:r>
            <a:r>
              <a:rPr lang="en-AU" dirty="0"/>
              <a:t> </a:t>
            </a:r>
            <a:r>
              <a:rPr lang="en-AU" dirty="0" err="1"/>
              <a:t>actinomycetemcomitans</a:t>
            </a:r>
            <a:r>
              <a:rPr lang="en-AU" dirty="0"/>
              <a:t>, </a:t>
            </a:r>
            <a:r>
              <a:rPr lang="en-AU" dirty="0" err="1"/>
              <a:t>Cardiobacterium</a:t>
            </a:r>
            <a:r>
              <a:rPr lang="en-AU" dirty="0"/>
              <a:t> hominis, </a:t>
            </a:r>
            <a:r>
              <a:rPr lang="en-AU" dirty="0" err="1"/>
              <a:t>Eikenella</a:t>
            </a:r>
            <a:r>
              <a:rPr lang="en-AU" dirty="0"/>
              <a:t> spp., and </a:t>
            </a:r>
          </a:p>
          <a:p>
            <a:pPr marL="0" indent="0">
              <a:buNone/>
            </a:pPr>
            <a:r>
              <a:rPr lang="en-AU" dirty="0" err="1"/>
              <a:t>Kingella</a:t>
            </a:r>
            <a:r>
              <a:rPr lang="en-AU" dirty="0"/>
              <a:t> </a:t>
            </a:r>
            <a:r>
              <a:rPr lang="en-AU" dirty="0" err="1"/>
              <a:t>kingae</a:t>
            </a:r>
            <a:r>
              <a:rPr lang="en-AU" dirty="0"/>
              <a:t>), Staphylococcus aureus; or community-acquired enterococci. Or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Microorganisms consistent with IE from persistently positive blood cultures, defined as </a:t>
            </a:r>
          </a:p>
          <a:p>
            <a:pPr marL="0" indent="0">
              <a:buNone/>
            </a:pPr>
            <a:r>
              <a:rPr lang="en-AU" dirty="0"/>
              <a:t>follows: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dirty="0"/>
              <a:t>At least 2 positive cultures of blood samples drawn 12 h apart; or</a:t>
            </a:r>
          </a:p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v"/>
            </a:pPr>
            <a:r>
              <a:rPr lang="en-AU" dirty="0"/>
              <a:t>All of 3 or a majority of 4 separate cultures of blood (with first and last samples drawn at </a:t>
            </a:r>
          </a:p>
          <a:p>
            <a:pPr marL="0" indent="0">
              <a:buNone/>
            </a:pPr>
            <a:r>
              <a:rPr lang="en-AU" dirty="0"/>
              <a:t>least 1 h apart)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91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35F8-ECDB-4BF7-8CB9-9BF3425A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6694D-6CD8-48EB-B008-D88C0CF77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1" dirty="0"/>
              <a:t>2. Evidence of endocardial involvement</a:t>
            </a:r>
          </a:p>
          <a:p>
            <a:r>
              <a:rPr lang="en-AU" i="1" u="sng" dirty="0"/>
              <a:t>Echocardiogram positive for IE defined as follows: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dirty="0"/>
              <a:t> Oscillating intracardiac mass on valve or supporting structures, in</a:t>
            </a:r>
          </a:p>
          <a:p>
            <a:pPr marL="0" indent="0">
              <a:buNone/>
            </a:pPr>
            <a:r>
              <a:rPr lang="en-AU" dirty="0"/>
              <a:t>the path of regurgitant jets, or on implanted material in the absence</a:t>
            </a:r>
          </a:p>
          <a:p>
            <a:pPr marL="0" indent="0">
              <a:buNone/>
            </a:pPr>
            <a:r>
              <a:rPr lang="en-AU" dirty="0"/>
              <a:t>of an alternative anatomic explanation;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dirty="0"/>
              <a:t> Abscess; 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dirty="0"/>
              <a:t> New partial dehiscence of prosthetic valve.</a:t>
            </a:r>
          </a:p>
          <a:p>
            <a:r>
              <a:rPr lang="en-AU" i="1" u="sng" dirty="0"/>
              <a:t>New valvular regurgitation </a:t>
            </a:r>
            <a:r>
              <a:rPr lang="en-AU" dirty="0"/>
              <a:t>(worsening or changing of pre-existing</a:t>
            </a:r>
          </a:p>
          <a:p>
            <a:pPr marL="0" indent="0">
              <a:buNone/>
            </a:pPr>
            <a:r>
              <a:rPr lang="en-AU" dirty="0"/>
              <a:t>murmur not sufficient).</a:t>
            </a:r>
          </a:p>
        </p:txBody>
      </p:sp>
    </p:spTree>
    <p:extLst>
      <p:ext uri="{BB962C8B-B14F-4D97-AF65-F5344CB8AC3E}">
        <p14:creationId xmlns:p14="http://schemas.microsoft.com/office/powerpoint/2010/main" val="22114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5AF76-DB16-475F-853E-A0BCF3A7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3FBE1-53FB-4FF1-A50D-D37BBC346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b="1" i="1" u="sng" dirty="0"/>
              <a:t>Minor criteria</a:t>
            </a:r>
          </a:p>
          <a:p>
            <a:r>
              <a:rPr lang="en-AU" dirty="0"/>
              <a:t> Predisposing valvular or cardiac abnormality or Intravenous drug misuse</a:t>
            </a:r>
          </a:p>
          <a:p>
            <a:r>
              <a:rPr lang="en-AU" dirty="0"/>
              <a:t> Pyrexia ≥ 38°C</a:t>
            </a:r>
          </a:p>
          <a:p>
            <a:r>
              <a:rPr lang="en-AU" dirty="0"/>
              <a:t>Vascular phenomena: major arterial emboli, septic pulmonary infarcts, mycotic aneurysm, intracranial </a:t>
            </a:r>
            <a:r>
              <a:rPr lang="en-AU" dirty="0" err="1"/>
              <a:t>hemorrhage</a:t>
            </a:r>
            <a:r>
              <a:rPr lang="en-AU" dirty="0"/>
              <a:t>, conjunctival </a:t>
            </a:r>
            <a:r>
              <a:rPr lang="en-AU" dirty="0" err="1"/>
              <a:t>hemorrhages</a:t>
            </a:r>
            <a:r>
              <a:rPr lang="en-AU" dirty="0"/>
              <a:t>,</a:t>
            </a:r>
          </a:p>
          <a:p>
            <a:pPr marL="0" indent="0">
              <a:buNone/>
            </a:pPr>
            <a:r>
              <a:rPr lang="en-AU" dirty="0"/>
              <a:t>and </a:t>
            </a:r>
            <a:r>
              <a:rPr lang="en-AU" dirty="0" err="1"/>
              <a:t>Janeway</a:t>
            </a:r>
            <a:r>
              <a:rPr lang="en-AU" dirty="0"/>
              <a:t> lesions.</a:t>
            </a:r>
          </a:p>
          <a:p>
            <a:r>
              <a:rPr lang="en-AU" dirty="0"/>
              <a:t>Immunologic phenomena: glomerulonephritis, Osler’s nodes, Roth’s</a:t>
            </a:r>
          </a:p>
          <a:p>
            <a:pPr marL="0" indent="0">
              <a:buNone/>
            </a:pPr>
            <a:r>
              <a:rPr lang="en-AU" dirty="0"/>
              <a:t>spots, and rheumatoid factor</a:t>
            </a:r>
          </a:p>
          <a:p>
            <a:r>
              <a:rPr lang="en-AU" dirty="0"/>
              <a:t>Microbiological evidence: positive blood culture but does not meet</a:t>
            </a:r>
          </a:p>
          <a:p>
            <a:pPr marL="0" indent="0">
              <a:buNone/>
            </a:pPr>
            <a:r>
              <a:rPr lang="en-AU" dirty="0"/>
              <a:t>a major criterion as noted above* or serological evidence of active</a:t>
            </a:r>
          </a:p>
          <a:p>
            <a:pPr marL="0" indent="0">
              <a:buNone/>
            </a:pPr>
            <a:r>
              <a:rPr lang="en-AU" dirty="0"/>
              <a:t>infection with organism consistent with IE.</a:t>
            </a:r>
          </a:p>
        </p:txBody>
      </p:sp>
    </p:spTree>
    <p:extLst>
      <p:ext uri="{BB962C8B-B14F-4D97-AF65-F5344CB8AC3E}">
        <p14:creationId xmlns:p14="http://schemas.microsoft.com/office/powerpoint/2010/main" val="31629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A0599-1259-4926-8632-A3759ED0F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6D13D-BBE8-4E4B-A4DA-08CF58E3F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AU" b="1" dirty="0"/>
              <a:t>Multidisciplinary team: </a:t>
            </a:r>
            <a:r>
              <a:rPr lang="en-AU" dirty="0"/>
              <a:t>management should involve a physician, cardiac surgeon and a microbiologist.</a:t>
            </a:r>
          </a:p>
          <a:p>
            <a:pPr marL="514350" indent="-514350">
              <a:buAutoNum type="arabicPeriod"/>
            </a:pPr>
            <a:r>
              <a:rPr lang="en-AU" dirty="0"/>
              <a:t>Treatment of any possible source of infection (</a:t>
            </a:r>
            <a:r>
              <a:rPr lang="en-AU" dirty="0" err="1"/>
              <a:t>e.g</a:t>
            </a:r>
            <a:r>
              <a:rPr lang="en-AU" dirty="0"/>
              <a:t>, tooth abscess removal).</a:t>
            </a:r>
          </a:p>
          <a:p>
            <a:pPr marL="514350" indent="-514350">
              <a:buAutoNum type="arabicPeriod"/>
            </a:pPr>
            <a:r>
              <a:rPr lang="en-AU" b="1" dirty="0"/>
              <a:t>Antibiotic therapy: </a:t>
            </a:r>
          </a:p>
          <a:p>
            <a:pPr marL="0" indent="0">
              <a:buNone/>
            </a:pPr>
            <a:r>
              <a:rPr lang="en-AU" dirty="0"/>
              <a:t>can be started empirically until identification of causative organisms; using</a:t>
            </a:r>
          </a:p>
          <a:p>
            <a:r>
              <a:rPr lang="en-AU" dirty="0"/>
              <a:t>Amoxicillin (2 g 6 times daily IV); or</a:t>
            </a:r>
          </a:p>
          <a:p>
            <a:r>
              <a:rPr lang="en-AU" dirty="0"/>
              <a:t>Vancomycin (1 g twice daily IV) and gentamicin (1 mg/kg twice daily IV) in </a:t>
            </a:r>
          </a:p>
          <a:p>
            <a:pPr marL="0" indent="0">
              <a:buNone/>
            </a:pPr>
            <a:r>
              <a:rPr lang="en-AU" dirty="0"/>
              <a:t>patients with acute IE or penicillin allergy; or</a:t>
            </a:r>
          </a:p>
          <a:p>
            <a:r>
              <a:rPr lang="en-AU" dirty="0"/>
              <a:t>Vancomycin (1 g twice daily IV) and gentamicin (1 mg/kg twice daily IV) </a:t>
            </a:r>
          </a:p>
          <a:p>
            <a:pPr marL="0" indent="0">
              <a:buNone/>
            </a:pPr>
            <a:r>
              <a:rPr lang="en-AU" dirty="0"/>
              <a:t>plus rifampicin orally 300–600 mg twice daily in patients with prosthetic valve IE.</a:t>
            </a:r>
          </a:p>
        </p:txBody>
      </p:sp>
    </p:spTree>
    <p:extLst>
      <p:ext uri="{BB962C8B-B14F-4D97-AF65-F5344CB8AC3E}">
        <p14:creationId xmlns:p14="http://schemas.microsoft.com/office/powerpoint/2010/main" val="407315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63720-45DA-4066-9E5C-9239A47A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31EF2-9106-42BB-81E2-5EE57D5AE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Definitive antibiotic treatment is based on the minimum inhibitory concentration </a:t>
            </a:r>
          </a:p>
          <a:p>
            <a:pPr marL="0" indent="0">
              <a:buNone/>
            </a:pPr>
            <a:r>
              <a:rPr lang="en-AU" dirty="0"/>
              <a:t>(MIC) and should be continued for 4-6 weeks.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Treatment can be shorten for 2 weeks in patients with sensitive streptococci and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Native valve infection.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Minimum inhibitory concentration (MIC) ≤ 0.125 mg/L.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No adverse prognostic factors (heart failure, aortic regurgitation, conduction defect).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No evidence of thromboembolic disease.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No vegetations &gt; 5 mm diameter.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Clinical response within 7 days of starting treatment.</a:t>
            </a:r>
          </a:p>
        </p:txBody>
      </p:sp>
    </p:spTree>
    <p:extLst>
      <p:ext uri="{BB962C8B-B14F-4D97-AF65-F5344CB8AC3E}">
        <p14:creationId xmlns:p14="http://schemas.microsoft.com/office/powerpoint/2010/main" val="37949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04920-2881-4E3F-8D48-00CDD15E4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30E26-AE65-4420-B890-F25F18FE7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b="1" dirty="0"/>
              <a:t>4. Surgery: </a:t>
            </a:r>
            <a:r>
              <a:rPr lang="en-AU" dirty="0"/>
              <a:t>include removal of infected tissue and valve replacement in the following situations:</a:t>
            </a:r>
          </a:p>
          <a:p>
            <a:r>
              <a:rPr lang="en-AU" dirty="0"/>
              <a:t>Heart failure due to valve damage.</a:t>
            </a:r>
          </a:p>
          <a:p>
            <a:r>
              <a:rPr lang="en-AU" dirty="0"/>
              <a:t>Failure of antibiotic therapy (persistent/uncontrolled infection).</a:t>
            </a:r>
          </a:p>
          <a:p>
            <a:r>
              <a:rPr lang="en-AU" dirty="0"/>
              <a:t>Large vegetations on left-sided heart valves with echo appearance</a:t>
            </a:r>
          </a:p>
          <a:p>
            <a:pPr marL="0" indent="0">
              <a:buNone/>
            </a:pPr>
            <a:r>
              <a:rPr lang="en-AU" dirty="0"/>
              <a:t>suggesting high risk of emboli.</a:t>
            </a:r>
          </a:p>
          <a:p>
            <a:r>
              <a:rPr lang="en-AU" dirty="0"/>
              <a:t>Previous evidence of systemic emboli.</a:t>
            </a:r>
          </a:p>
          <a:p>
            <a:r>
              <a:rPr lang="en-AU" dirty="0"/>
              <a:t>Abscess formation.</a:t>
            </a:r>
          </a:p>
          <a:p>
            <a:r>
              <a:rPr lang="en-AU" dirty="0"/>
              <a:t>Prosthetic valve endocarditis or fungal endocarditis often require</a:t>
            </a:r>
          </a:p>
          <a:p>
            <a:pPr marL="0" indent="0">
              <a:buNone/>
            </a:pPr>
            <a:r>
              <a:rPr lang="en-AU" dirty="0"/>
              <a:t>cardiac surgery.</a:t>
            </a:r>
          </a:p>
        </p:txBody>
      </p:sp>
    </p:spTree>
    <p:extLst>
      <p:ext uri="{BB962C8B-B14F-4D97-AF65-F5344CB8AC3E}">
        <p14:creationId xmlns:p14="http://schemas.microsoft.com/office/powerpoint/2010/main" val="18330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9395C-F5DE-45A3-BBFA-5B8C02AEE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17DA4-E8BC-49AF-8C91-6C38674B5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47854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dirty="0"/>
              <a:t>Prophylaxis is indicated only before </a:t>
            </a:r>
            <a:r>
              <a:rPr lang="en-AU" b="1" dirty="0"/>
              <a:t>dental procedures </a:t>
            </a:r>
            <a:r>
              <a:rPr lang="en-AU" dirty="0"/>
              <a:t>that involve manipulation of gingival tissue, manipulation of the periapical region of teeth, or perforation of the oral mucosa:</a:t>
            </a:r>
          </a:p>
          <a:p>
            <a:r>
              <a:rPr lang="en-AU" dirty="0"/>
              <a:t>Prosthetic cardiac valves.</a:t>
            </a:r>
          </a:p>
          <a:p>
            <a:r>
              <a:rPr lang="en-AU" dirty="0"/>
              <a:t>Previous IE.</a:t>
            </a:r>
          </a:p>
          <a:p>
            <a:r>
              <a:rPr lang="en-AU" dirty="0"/>
              <a:t>Cardiac transplant recipients with valve regurgitation due to a structurally </a:t>
            </a:r>
          </a:p>
          <a:p>
            <a:pPr marL="0" indent="0">
              <a:buNone/>
            </a:pPr>
            <a:r>
              <a:rPr lang="en-AU" dirty="0"/>
              <a:t>abnormal valve.</a:t>
            </a:r>
          </a:p>
          <a:p>
            <a:r>
              <a:rPr lang="en-AU" dirty="0"/>
              <a:t>Congenital heart disease (Unrepaired cyanotic congenital heart disease, or </a:t>
            </a:r>
          </a:p>
          <a:p>
            <a:pPr marL="0" indent="0">
              <a:buNone/>
            </a:pPr>
            <a:r>
              <a:rPr lang="en-AU" dirty="0"/>
              <a:t>Completely repaired congenital heart </a:t>
            </a:r>
            <a:r>
              <a:rPr lang="en-AU"/>
              <a:t>defect with prosthetic material or </a:t>
            </a:r>
          </a:p>
          <a:p>
            <a:pPr marL="0" indent="0">
              <a:buNone/>
            </a:pPr>
            <a:r>
              <a:rPr lang="en-AU"/>
              <a:t>device </a:t>
            </a:r>
            <a:r>
              <a:rPr lang="en-AU" dirty="0"/>
              <a:t>or with residual defects).</a:t>
            </a:r>
          </a:p>
        </p:txBody>
      </p:sp>
    </p:spTree>
    <p:extLst>
      <p:ext uri="{BB962C8B-B14F-4D97-AF65-F5344CB8AC3E}">
        <p14:creationId xmlns:p14="http://schemas.microsoft.com/office/powerpoint/2010/main" val="18729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Thank you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2526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Acute rheumatic fever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Affects </a:t>
            </a:r>
            <a:r>
              <a:rPr lang="en-GB" dirty="0"/>
              <a:t>children and young </a:t>
            </a:r>
            <a:r>
              <a:rPr lang="en-GB" dirty="0" smtClean="0"/>
              <a:t>adults between </a:t>
            </a:r>
            <a:r>
              <a:rPr lang="en-GB" dirty="0"/>
              <a:t>the ages of 5 and 15 </a:t>
            </a:r>
            <a:r>
              <a:rPr lang="en-GB" dirty="0" smtClean="0"/>
              <a:t>years</a:t>
            </a:r>
          </a:p>
          <a:p>
            <a:endParaRPr lang="en-US" dirty="0"/>
          </a:p>
          <a:p>
            <a:r>
              <a:rPr lang="en-GB" dirty="0" smtClean="0"/>
              <a:t>A multisystem </a:t>
            </a:r>
            <a:r>
              <a:rPr lang="en-GB" dirty="0"/>
              <a:t>disorder that </a:t>
            </a:r>
            <a:r>
              <a:rPr lang="en-GB" dirty="0" smtClean="0"/>
              <a:t>usually presents </a:t>
            </a:r>
            <a:r>
              <a:rPr lang="en-GB" dirty="0"/>
              <a:t>with fever, anorexia, lethargy and joint pain, 2–3 </a:t>
            </a:r>
            <a:r>
              <a:rPr lang="en-GB" dirty="0" smtClean="0"/>
              <a:t>weeks after </a:t>
            </a:r>
            <a:r>
              <a:rPr lang="en-GB" dirty="0"/>
              <a:t>an episode of streptococcal </a:t>
            </a:r>
            <a:r>
              <a:rPr lang="en-GB" dirty="0" smtClean="0"/>
              <a:t>pharyngitis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7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1167"/>
          </a:xfrm>
        </p:spPr>
        <p:txBody>
          <a:bodyPr/>
          <a:lstStyle/>
          <a:p>
            <a:r>
              <a:rPr lang="en-US" b="1" dirty="0" smtClean="0"/>
              <a:t>Clinical features Rheumatic fever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45" t="25968" r="53582" b="7851"/>
          <a:stretch/>
        </p:blipFill>
        <p:spPr>
          <a:xfrm>
            <a:off x="2789381" y="1496292"/>
            <a:ext cx="6345382" cy="52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Jones criteria for the </a:t>
            </a:r>
            <a:r>
              <a:rPr lang="en-GB" b="1" dirty="0" smtClean="0"/>
              <a:t>diagnosis of </a:t>
            </a:r>
            <a:r>
              <a:rPr lang="en-GB" b="1" dirty="0"/>
              <a:t>rheumatic fever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Major manifestations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/>
              <a:t>Carditis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• Polyarthritis</a:t>
            </a:r>
          </a:p>
          <a:p>
            <a:pPr marL="0" indent="0">
              <a:buNone/>
            </a:pPr>
            <a:r>
              <a:rPr lang="en-GB" dirty="0"/>
              <a:t>• Chorea</a:t>
            </a:r>
          </a:p>
          <a:p>
            <a:pPr marL="0" indent="0">
              <a:buNone/>
            </a:pPr>
            <a:r>
              <a:rPr lang="en-GB" dirty="0"/>
              <a:t>• Erythema </a:t>
            </a:r>
            <a:r>
              <a:rPr lang="en-GB" dirty="0" err="1"/>
              <a:t>marginatum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• Subcutaneous </a:t>
            </a:r>
            <a:r>
              <a:rPr lang="en-GB" dirty="0" smtClean="0"/>
              <a:t>nodules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9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1818"/>
            <a:ext cx="10515600" cy="5715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Minor </a:t>
            </a:r>
            <a:r>
              <a:rPr lang="en-GB" b="1" dirty="0"/>
              <a:t>manifestations</a:t>
            </a:r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Fever</a:t>
            </a:r>
          </a:p>
          <a:p>
            <a:pPr marL="0" indent="0">
              <a:buNone/>
            </a:pPr>
            <a:r>
              <a:rPr lang="en-GB" dirty="0"/>
              <a:t>• Arthralgia</a:t>
            </a:r>
          </a:p>
          <a:p>
            <a:pPr marL="0" indent="0">
              <a:buNone/>
            </a:pPr>
            <a:r>
              <a:rPr lang="en-GB" dirty="0"/>
              <a:t>• Raised </a:t>
            </a:r>
            <a:r>
              <a:rPr lang="en-GB" dirty="0" smtClean="0"/>
              <a:t>erythrocyte sedimentation </a:t>
            </a:r>
            <a:r>
              <a:rPr lang="en-GB" dirty="0"/>
              <a:t>rate </a:t>
            </a:r>
            <a:r>
              <a:rPr lang="en-GB" dirty="0" smtClean="0"/>
              <a:t>or C-reactive </a:t>
            </a:r>
            <a:r>
              <a:rPr lang="en-GB" dirty="0"/>
              <a:t>protein</a:t>
            </a:r>
          </a:p>
          <a:p>
            <a:pPr marL="0" indent="0">
              <a:buNone/>
            </a:pPr>
            <a:r>
              <a:rPr lang="en-GB" dirty="0"/>
              <a:t>• Previous rheumatic fever</a:t>
            </a:r>
          </a:p>
          <a:p>
            <a:pPr marL="0" indent="0">
              <a:buNone/>
            </a:pPr>
            <a:r>
              <a:rPr lang="en-GB" dirty="0"/>
              <a:t>• Leucocytosis</a:t>
            </a:r>
          </a:p>
          <a:p>
            <a:pPr marL="0" indent="0">
              <a:buNone/>
            </a:pPr>
            <a:r>
              <a:rPr lang="en-GB" dirty="0"/>
              <a:t>• First-degree </a:t>
            </a:r>
            <a:r>
              <a:rPr lang="en-GB" dirty="0" smtClean="0"/>
              <a:t>atrioventricular block</a:t>
            </a:r>
            <a:endParaRPr lang="en-GB" dirty="0"/>
          </a:p>
          <a:p>
            <a:pPr marL="0" indent="0">
              <a:buNone/>
            </a:pPr>
            <a:r>
              <a:rPr lang="en-GB" i="1" u="sng" dirty="0"/>
              <a:t>Plus</a:t>
            </a:r>
          </a:p>
          <a:p>
            <a:pPr marL="0" indent="0">
              <a:buNone/>
            </a:pPr>
            <a:r>
              <a:rPr lang="en-GB" dirty="0"/>
              <a:t>• Supporting evidence of preceding streptococcal infection: recent</a:t>
            </a:r>
          </a:p>
          <a:p>
            <a:pPr marL="0" indent="0">
              <a:buNone/>
            </a:pPr>
            <a:r>
              <a:rPr lang="en-GB" dirty="0"/>
              <a:t>scarlet fever, raised </a:t>
            </a:r>
            <a:r>
              <a:rPr lang="en-GB" dirty="0" err="1"/>
              <a:t>antistreptolysin</a:t>
            </a:r>
            <a:r>
              <a:rPr lang="en-GB" dirty="0"/>
              <a:t> O or other streptococcal</a:t>
            </a:r>
          </a:p>
          <a:p>
            <a:pPr marL="0" indent="0">
              <a:buNone/>
            </a:pPr>
            <a:r>
              <a:rPr lang="en-GB" dirty="0"/>
              <a:t>antibody titre, positive throat culture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6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Investigations:</a:t>
            </a:r>
          </a:p>
          <a:p>
            <a:pPr marL="514350" indent="-514350">
              <a:buAutoNum type="arabicPeriod"/>
            </a:pPr>
            <a:r>
              <a:rPr lang="en-US" dirty="0" smtClean="0"/>
              <a:t>Blood tests: ESR, CRP, serology</a:t>
            </a:r>
          </a:p>
          <a:p>
            <a:pPr marL="514350" indent="-514350">
              <a:buAutoNum type="arabicPeriod"/>
            </a:pPr>
            <a:r>
              <a:rPr lang="en-US" dirty="0" smtClean="0"/>
              <a:t>Throat culture</a:t>
            </a:r>
          </a:p>
          <a:p>
            <a:pPr marL="514350" indent="-514350">
              <a:buAutoNum type="arabicPeriod"/>
            </a:pPr>
            <a:r>
              <a:rPr lang="en-US" dirty="0" smtClean="0"/>
              <a:t>Echocardiography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Treatment:</a:t>
            </a:r>
          </a:p>
          <a:p>
            <a:pPr marL="514350" indent="-514350">
              <a:buAutoNum type="arabicPeriod"/>
            </a:pPr>
            <a:r>
              <a:rPr lang="en-US" dirty="0" smtClean="0"/>
              <a:t>Antibiotics (type and dose?)</a:t>
            </a:r>
          </a:p>
          <a:p>
            <a:pPr marL="514350" indent="-514350">
              <a:buAutoNum type="arabicPeriod"/>
            </a:pPr>
            <a:r>
              <a:rPr lang="en-US" dirty="0" smtClean="0"/>
              <a:t>Treatment of cardiac failure</a:t>
            </a:r>
          </a:p>
          <a:p>
            <a:pPr marL="514350" indent="-514350">
              <a:buAutoNum type="arabicPeriod"/>
            </a:pPr>
            <a:r>
              <a:rPr lang="en-US" dirty="0" smtClean="0"/>
              <a:t>Aspirin (dose?)</a:t>
            </a:r>
          </a:p>
          <a:p>
            <a:pPr marL="514350" indent="-514350">
              <a:buAutoNum type="arabicPeriod"/>
            </a:pPr>
            <a:r>
              <a:rPr lang="en-US" dirty="0" smtClean="0"/>
              <a:t>Steroids (dose?)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5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66575-A296-4F9D-B452-CA06C5DC66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Infective Endocarditis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32F01D-BD24-4555-8DE7-5B5C4A62D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07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0A59-004F-4E2F-B54C-65DDB9FA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ECA5A-8E64-4720-AA4A-D2BE388D8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Infection of a heart valve (native or prosthetic), endothelial lining of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cardiac chamber or blood vessel; or a congenital anomaly.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The most common organisms causing IE are streptococci (more common in subacute IE) and staphylococci (more common in acute IE &amp; IV drug abuse patients).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Other less common causative microorganisms are: Enterococcus spp., </a:t>
            </a:r>
          </a:p>
          <a:p>
            <a:pPr marL="0" indent="0">
              <a:buNone/>
            </a:pPr>
            <a:r>
              <a:rPr lang="en-AU" dirty="0"/>
              <a:t>HACEK group, Polymicrobial, Fungi and Negative blood culture. </a:t>
            </a:r>
          </a:p>
          <a:p>
            <a:endParaRPr lang="en-AU" dirty="0"/>
          </a:p>
          <a:p>
            <a:r>
              <a:rPr lang="en-AU" dirty="0"/>
              <a:t>Incidence= 5-15 cases per 100000 per year. </a:t>
            </a:r>
          </a:p>
        </p:txBody>
      </p:sp>
    </p:spTree>
    <p:extLst>
      <p:ext uri="{BB962C8B-B14F-4D97-AF65-F5344CB8AC3E}">
        <p14:creationId xmlns:p14="http://schemas.microsoft.com/office/powerpoint/2010/main" val="260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1752</Words>
  <Application>Microsoft Office PowerPoint</Application>
  <PresentationFormat>Widescreen</PresentationFormat>
  <Paragraphs>239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Berlin Sans FB Demi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Acute rheumatic fever</vt:lpstr>
      <vt:lpstr>Clinical features Rheumatic fever</vt:lpstr>
      <vt:lpstr>Jones criteria for the diagnosis of rheumatic fever</vt:lpstr>
      <vt:lpstr>PowerPoint Presentation</vt:lpstr>
      <vt:lpstr>PowerPoint Presentation</vt:lpstr>
      <vt:lpstr>Infective Endocarditis</vt:lpstr>
      <vt:lpstr>Definition</vt:lpstr>
      <vt:lpstr>PowerPoint Presentation</vt:lpstr>
      <vt:lpstr>Pathophysiology</vt:lpstr>
      <vt:lpstr>PowerPoint Presentation</vt:lpstr>
      <vt:lpstr>Clinical features</vt:lpstr>
      <vt:lpstr>PowerPoint Presentation</vt:lpstr>
      <vt:lpstr>PowerPoint Presentation</vt:lpstr>
      <vt:lpstr>Common Peripheral Manifestations of Infective Endocarditis</vt:lpstr>
      <vt:lpstr>PowerPoint Presentation</vt:lpstr>
      <vt:lpstr>Diagnosis</vt:lpstr>
      <vt:lpstr>PowerPoint Presentation</vt:lpstr>
      <vt:lpstr>PowerPoint Presentation</vt:lpstr>
      <vt:lpstr>PowerPoint Presentation</vt:lpstr>
      <vt:lpstr>Modified Duke criteria:  Definite IE: two major, OR one major and three minor, OR five minor  Possible IE: one major and one minor OR three minor</vt:lpstr>
      <vt:lpstr>PowerPoint Presentation</vt:lpstr>
      <vt:lpstr>PowerPoint Presentation</vt:lpstr>
      <vt:lpstr>Management</vt:lpstr>
      <vt:lpstr>PowerPoint Presentation</vt:lpstr>
      <vt:lpstr>PowerPoint Presentation</vt:lpstr>
      <vt:lpstr>Prevention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Infective Endocarditis</dc:title>
  <dc:creator>Loma Ahmed Abdullah Al-Mansouri</dc:creator>
  <cp:lastModifiedBy>فراس رشيد صايل</cp:lastModifiedBy>
  <cp:revision>67</cp:revision>
  <dcterms:created xsi:type="dcterms:W3CDTF">2018-05-03T11:40:30Z</dcterms:created>
  <dcterms:modified xsi:type="dcterms:W3CDTF">2022-01-30T19:28:37Z</dcterms:modified>
</cp:coreProperties>
</file>